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7"/>
  </p:notesMasterIdLst>
  <p:handoutMasterIdLst>
    <p:handoutMasterId r:id="rId18"/>
  </p:handoutMasterIdLst>
  <p:sldIdLst>
    <p:sldId id="261" r:id="rId2"/>
    <p:sldId id="356" r:id="rId3"/>
    <p:sldId id="364" r:id="rId4"/>
    <p:sldId id="377" r:id="rId5"/>
    <p:sldId id="365" r:id="rId6"/>
    <p:sldId id="380" r:id="rId7"/>
    <p:sldId id="371" r:id="rId8"/>
    <p:sldId id="374" r:id="rId9"/>
    <p:sldId id="373" r:id="rId10"/>
    <p:sldId id="375" r:id="rId11"/>
    <p:sldId id="376" r:id="rId12"/>
    <p:sldId id="372" r:id="rId13"/>
    <p:sldId id="378" r:id="rId14"/>
    <p:sldId id="379" r:id="rId15"/>
    <p:sldId id="278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2028"/>
    <a:srgbClr val="2F7EDD"/>
    <a:srgbClr val="0088EE"/>
    <a:srgbClr val="0D69FF"/>
    <a:srgbClr val="E82828"/>
    <a:srgbClr val="F84242"/>
    <a:srgbClr val="3485E8"/>
    <a:srgbClr val="3C7AE0"/>
    <a:srgbClr val="418DE9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56" autoAdjust="0"/>
    <p:restoredTop sz="95253" autoAdjust="0"/>
  </p:normalViewPr>
  <p:slideViewPr>
    <p:cSldViewPr snapToGrid="0">
      <p:cViewPr varScale="1">
        <p:scale>
          <a:sx n="106" d="100"/>
          <a:sy n="106" d="100"/>
        </p:scale>
        <p:origin x="37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5573B-2FBE-496E-89CB-A53E852C20A4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0F22E-F349-45BD-8605-CBCC3C7E3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188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499780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400" b="0" strike="noStrike" spc="-1" dirty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4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4276764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5991372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7899632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5075870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3958433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4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128867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545910" y="4343399"/>
            <a:ext cx="5732060" cy="4609531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algn="just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615478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530226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545910" y="4343399"/>
            <a:ext cx="5732060" cy="4609531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algn="just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575351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931744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497714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074614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0136050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925778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83033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14387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08650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55764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45815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8534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120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181775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64438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226227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26059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0422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5EA4C-B080-439A-A2E1-ACFD2CD6322A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76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73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fioco.ru/metod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ioco.ru/metod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2"/>
          <p:cNvSpPr/>
          <p:nvPr/>
        </p:nvSpPr>
        <p:spPr>
          <a:xfrm>
            <a:off x="2895600" y="3886200"/>
            <a:ext cx="6400080" cy="17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20040"/>
            <a:ext cx="12192000" cy="6858000"/>
          </a:xfrm>
          <a:prstGeom prst="rect">
            <a:avLst/>
          </a:prstGeom>
        </p:spPr>
      </p:pic>
      <p:sp>
        <p:nvSpPr>
          <p:cNvPr id="7" name="CustomShape 2"/>
          <p:cNvSpPr/>
          <p:nvPr/>
        </p:nvSpPr>
        <p:spPr>
          <a:xfrm>
            <a:off x="347242" y="2711871"/>
            <a:ext cx="11493660" cy="264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ru-RU" sz="3200" b="1" dirty="0"/>
              <a:t>Основные аспекты Методологии и критериев оценки качества общего образования в общеобразовательных организациях на основе практики международных исследований</a:t>
            </a:r>
            <a:endParaRPr lang="ru-RU" sz="800" b="1" spc="-1" dirty="0"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28879" y="5503783"/>
            <a:ext cx="39624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/>
              <a:t>Чиканова</a:t>
            </a:r>
            <a:r>
              <a:rPr lang="ru-RU" b="1" dirty="0"/>
              <a:t> Ольга Валерьевна,</a:t>
            </a:r>
          </a:p>
          <a:p>
            <a:r>
              <a:rPr lang="ru-RU" sz="1600" b="1" dirty="0"/>
              <a:t>менеджер Центра национальных и международных исследований качества образования ФГБУ «ФИОКО»</a:t>
            </a:r>
          </a:p>
        </p:txBody>
      </p:sp>
    </p:spTree>
    <p:extLst>
      <p:ext uri="{BB962C8B-B14F-4D97-AF65-F5344CB8AC3E}">
        <p14:creationId xmlns:p14="http://schemas.microsoft.com/office/powerpoint/2010/main" val="176742210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2"/>
          <p:cNvSpPr/>
          <p:nvPr/>
        </p:nvSpPr>
        <p:spPr>
          <a:xfrm>
            <a:off x="2500132" y="463808"/>
            <a:ext cx="9340769" cy="80940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800" b="1" cap="all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Социологические опросы в субъектах </a:t>
            </a:r>
            <a:r>
              <a:rPr lang="ru-RU" sz="2800" b="1" cap="all" dirty="0" err="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рф</a:t>
            </a:r>
            <a:endParaRPr lang="ru-RU" sz="2800" b="1" cap="all" dirty="0">
              <a:solidFill>
                <a:srgbClr val="0070C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spcAft>
                <a:spcPts val="1200"/>
              </a:spcAft>
            </a:pPr>
            <a:endParaRPr lang="ru-RU" sz="24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" y="0"/>
            <a:ext cx="1492991" cy="1618379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3951514" y="1263846"/>
            <a:ext cx="7889387" cy="52141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субъекты РФ, одновременно участвующие в региональной оценке по модели </a:t>
            </a:r>
            <a:r>
              <a:rPr lang="en-US" sz="1600" b="1" dirty="0">
                <a:solidFill>
                  <a:schemeClr val="tx1"/>
                </a:solidFill>
              </a:rPr>
              <a:t>PISA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4" name="Нашивка 3"/>
          <p:cNvSpPr/>
          <p:nvPr/>
        </p:nvSpPr>
        <p:spPr>
          <a:xfrm>
            <a:off x="1800785" y="1273216"/>
            <a:ext cx="2041872" cy="512928"/>
          </a:xfrm>
          <a:prstGeom prst="chevron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Участники: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51514" y="1971417"/>
            <a:ext cx="7889387" cy="80444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обучающиеся в ОО, родители (законные представители) обучающихся, руководители и педагогические работники ОО</a:t>
            </a:r>
          </a:p>
        </p:txBody>
      </p:sp>
      <p:sp>
        <p:nvSpPr>
          <p:cNvPr id="11" name="Нашивка 10"/>
          <p:cNvSpPr/>
          <p:nvPr/>
        </p:nvSpPr>
        <p:spPr>
          <a:xfrm>
            <a:off x="1800785" y="1980786"/>
            <a:ext cx="2041872" cy="791351"/>
          </a:xfrm>
          <a:prstGeom prst="chevro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Объекты:</a:t>
            </a:r>
          </a:p>
        </p:txBody>
      </p:sp>
      <p:sp>
        <p:nvSpPr>
          <p:cNvPr id="7" name="Овал 6"/>
          <p:cNvSpPr/>
          <p:nvPr/>
        </p:nvSpPr>
        <p:spPr>
          <a:xfrm>
            <a:off x="3951514" y="3027879"/>
            <a:ext cx="206829" cy="20682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332514" y="2962016"/>
            <a:ext cx="75083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предмет исследования – </a:t>
            </a:r>
            <a:r>
              <a:rPr lang="ru-RU" sz="1600" b="1" dirty="0" err="1"/>
              <a:t>вовлечённость</a:t>
            </a:r>
            <a:r>
              <a:rPr lang="ru-RU" sz="1600" b="1" dirty="0"/>
              <a:t> обучающихся в образовательный процесс, удовлетворённость качеством общего образования, востребованность результатов общего образования;</a:t>
            </a:r>
          </a:p>
        </p:txBody>
      </p:sp>
      <p:sp>
        <p:nvSpPr>
          <p:cNvPr id="17" name="Овал 16"/>
          <p:cNvSpPr/>
          <p:nvPr/>
        </p:nvSpPr>
        <p:spPr>
          <a:xfrm>
            <a:off x="3951514" y="4150945"/>
            <a:ext cx="206829" cy="20682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332514" y="4085082"/>
            <a:ext cx="75083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опросы проводятся с помощью анкетирования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91419398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2"/>
          <p:cNvSpPr/>
          <p:nvPr/>
        </p:nvSpPr>
        <p:spPr>
          <a:xfrm>
            <a:off x="2500132" y="463808"/>
            <a:ext cx="9340769" cy="80940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800" b="1" cap="all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Анализ и использование результатов</a:t>
            </a:r>
          </a:p>
          <a:p>
            <a:pPr>
              <a:spcAft>
                <a:spcPts val="1200"/>
              </a:spcAft>
            </a:pPr>
            <a:endParaRPr lang="ru-RU" sz="24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" y="0"/>
            <a:ext cx="1492991" cy="1618379"/>
          </a:xfrm>
          <a:prstGeom prst="rect">
            <a:avLst/>
          </a:prstGeom>
        </p:spPr>
      </p:pic>
      <p:sp>
        <p:nvSpPr>
          <p:cNvPr id="13" name="Овал 12"/>
          <p:cNvSpPr/>
          <p:nvPr/>
        </p:nvSpPr>
        <p:spPr>
          <a:xfrm>
            <a:off x="1735471" y="1169801"/>
            <a:ext cx="206829" cy="20682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116471" y="1103938"/>
            <a:ext cx="97244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/>
              <a:t>Комплексный анализ результатов оценки качества общего образования осуществляется ежегодно на основании данных, полученных в результате проведения мероприятий по оценке качества общего образования в рамках национального проекта «Образование», других федеральных процедур оценки качества образования, а также государственных итоговых аттестаций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5998029" y="2181156"/>
            <a:ext cx="484632" cy="333444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73940" y="2821286"/>
            <a:ext cx="7917083" cy="87774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ежегодный сбор данных о состоянии региональных систем образования 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и комплексный анализ факторов, влияющих на повышение результатов</a:t>
            </a:r>
          </a:p>
        </p:txBody>
      </p:sp>
      <p:sp>
        <p:nvSpPr>
          <p:cNvPr id="11" name="Нашивка 10"/>
          <p:cNvSpPr/>
          <p:nvPr/>
        </p:nvSpPr>
        <p:spPr>
          <a:xfrm>
            <a:off x="2116473" y="2989118"/>
            <a:ext cx="972273" cy="639853"/>
          </a:xfrm>
          <a:prstGeom prst="chevron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73940" y="4010335"/>
            <a:ext cx="7917083" cy="87774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анализ результатов всех проводимых в России процедур оценки качества образования и государственных итоговых аттестаций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2116473" y="4178167"/>
            <a:ext cx="972273" cy="639853"/>
          </a:xfrm>
          <a:prstGeom prst="chevron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273938" y="5437277"/>
            <a:ext cx="7917083" cy="87774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специально проводимые Региональные оценки по модели PISA, каждый субъект РФ поучаствует 1 раз </a:t>
            </a:r>
          </a:p>
        </p:txBody>
      </p:sp>
      <p:sp>
        <p:nvSpPr>
          <p:cNvPr id="18" name="Нашивка 17"/>
          <p:cNvSpPr/>
          <p:nvPr/>
        </p:nvSpPr>
        <p:spPr>
          <a:xfrm>
            <a:off x="2116471" y="5605109"/>
            <a:ext cx="972273" cy="639853"/>
          </a:xfrm>
          <a:prstGeom prst="chevron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96545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2"/>
          <p:cNvSpPr/>
          <p:nvPr/>
        </p:nvSpPr>
        <p:spPr>
          <a:xfrm>
            <a:off x="2500132" y="463808"/>
            <a:ext cx="9340769" cy="80940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800" b="1" cap="all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Схема проведения Оценки качества общего образования на основе практики международных исследований</a:t>
            </a:r>
          </a:p>
          <a:p>
            <a:pPr>
              <a:spcAft>
                <a:spcPts val="1200"/>
              </a:spcAft>
            </a:pPr>
            <a:endParaRPr lang="ru-RU" sz="24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" y="0"/>
            <a:ext cx="1492991" cy="1618379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347241" y="1932973"/>
            <a:ext cx="11493660" cy="47866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Оценка качества общего образования в каждом субъекте РФ по модели </a:t>
            </a:r>
            <a:r>
              <a:rPr lang="en-US" sz="1600" b="1" dirty="0">
                <a:solidFill>
                  <a:schemeClr val="tx1"/>
                </a:solidFill>
              </a:rPr>
              <a:t>PISA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47241" y="2565479"/>
            <a:ext cx="11493660" cy="650257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Проведение социологических опросов в субъектах РФ, направленных на оценку удовлетворённости качеством образования участников образовательных отношений, а также на оценку востребованности результатов образования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7241" y="3369580"/>
            <a:ext cx="11493660" cy="52563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Обучение специалистов в субъектах РФ, участвующих в реализации мероприятий по оценке качества общего образования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7241" y="4049063"/>
            <a:ext cx="11493660" cy="54608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Ежегодный комплексный анализ данных о качестве общего образования в каждом субъекте РФ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7241" y="4763054"/>
            <a:ext cx="11493660" cy="52563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Ежегодное общественно-профессиональное обсуждение результатов оценки и результатов комплексного анализа данных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</a:rPr>
              <a:t>о качестве общего образования, включая обсуждение вопросов развития инструментов оценки качества образования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7241" y="5460526"/>
            <a:ext cx="11493660" cy="54608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Использование результатов оценки и анализа различными целевыми группами для совершенствования системы образования на всех уровнях</a:t>
            </a:r>
          </a:p>
        </p:txBody>
      </p:sp>
    </p:spTree>
    <p:extLst>
      <p:ext uri="{BB962C8B-B14F-4D97-AF65-F5344CB8AC3E}">
        <p14:creationId xmlns:p14="http://schemas.microsoft.com/office/powerpoint/2010/main" val="129163329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2"/>
          <p:cNvSpPr/>
          <p:nvPr/>
        </p:nvSpPr>
        <p:spPr>
          <a:xfrm>
            <a:off x="2500132" y="463808"/>
            <a:ext cx="9340769" cy="80940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800" b="1" cap="all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Результаты методологии</a:t>
            </a:r>
          </a:p>
          <a:p>
            <a:pPr>
              <a:spcAft>
                <a:spcPts val="1200"/>
              </a:spcAft>
            </a:pPr>
            <a:endParaRPr lang="ru-RU" sz="24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32" y="59321"/>
            <a:ext cx="1492991" cy="1618379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2500132" y="1618379"/>
            <a:ext cx="9340769" cy="7932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Усиление аспектов оценки, связанных с международными подходами к оценке качества образования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00133" y="2534735"/>
            <a:ext cx="9340770" cy="1077629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Расширение спектра направлений оценки, включение направлений, связанных с оценкой удовлетворенности граждан системой образования и востребованностью результатов образования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00132" y="3765905"/>
            <a:ext cx="9340770" cy="87110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Развитие аналитической базы оценки качества образования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00132" y="4904325"/>
            <a:ext cx="9340770" cy="904993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Развитие кадрового потенциала в системе оценки качества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38551016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" y="0"/>
            <a:ext cx="1492991" cy="161837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186839" y="499936"/>
            <a:ext cx="824142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dirty="0">
                <a:hlinkClick r:id="rId3"/>
              </a:rPr>
              <a:t>https://fioco.ru</a:t>
            </a:r>
            <a:r>
              <a:rPr lang="ru-RU" sz="6000" dirty="0">
                <a:hlinkClick r:id="rId3"/>
              </a:rPr>
              <a:t>/</a:t>
            </a:r>
            <a:r>
              <a:rPr lang="en-US" sz="6000" dirty="0">
                <a:hlinkClick r:id="rId3"/>
              </a:rPr>
              <a:t>metod</a:t>
            </a:r>
            <a:r>
              <a:rPr lang="en-US" sz="6000" dirty="0"/>
              <a:t> </a:t>
            </a:r>
            <a:endParaRPr lang="ru-RU" sz="6000" dirty="0"/>
          </a:p>
          <a:p>
            <a:pPr algn="ctr"/>
            <a:r>
              <a:rPr lang="ru-RU" sz="3600" dirty="0"/>
              <a:t>в разделе: Оценка качества образования</a:t>
            </a:r>
          </a:p>
        </p:txBody>
      </p:sp>
      <p:pic>
        <p:nvPicPr>
          <p:cNvPr id="1026" name="Picture 2" descr="http://skrinshoter.ru/p/260919/sBJWa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530" y="1957610"/>
            <a:ext cx="9912040" cy="473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56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2"/>
          <p:cNvSpPr/>
          <p:nvPr/>
        </p:nvSpPr>
        <p:spPr>
          <a:xfrm>
            <a:off x="2895600" y="3886200"/>
            <a:ext cx="6400080" cy="17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" name="Изображение 3" descr="Снимок экрана 2017-03-05 в 17.15.4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5397110"/>
            <a:ext cx="9143999" cy="146089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CustomShape 2"/>
          <p:cNvSpPr/>
          <p:nvPr/>
        </p:nvSpPr>
        <p:spPr>
          <a:xfrm>
            <a:off x="2300261" y="3886200"/>
            <a:ext cx="8007218" cy="160687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spcAft>
                <a:spcPts val="1200"/>
              </a:spcAft>
            </a:pPr>
            <a:r>
              <a:rPr lang="ru-RU" sz="3600" b="1" spc="-1" dirty="0">
                <a:uFill>
                  <a:solidFill>
                    <a:srgbClr val="FFFFFF"/>
                  </a:solidFill>
                </a:uFill>
                <a:latin typeface="Calibri"/>
              </a:rPr>
              <a:t>Благодарю за внимание!</a:t>
            </a:r>
            <a:endParaRPr lang="en-US" sz="3600" b="1" spc="-1" dirty="0"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72434EE-6AB2-F44B-82D7-52FCF3BCCF79}"/>
              </a:ext>
            </a:extLst>
          </p:cNvPr>
          <p:cNvSpPr/>
          <p:nvPr/>
        </p:nvSpPr>
        <p:spPr>
          <a:xfrm>
            <a:off x="4898677" y="5883152"/>
            <a:ext cx="28103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hlinkClick r:id="rId5"/>
              </a:rPr>
              <a:t>fioco.ru</a:t>
            </a:r>
            <a:r>
              <a:rPr lang="ru-RU" sz="3200" dirty="0">
                <a:hlinkClick r:id="rId5"/>
              </a:rPr>
              <a:t>/</a:t>
            </a:r>
            <a:r>
              <a:rPr lang="en-US" sz="3200" dirty="0">
                <a:hlinkClick r:id="rId5"/>
              </a:rPr>
              <a:t>metod</a:t>
            </a:r>
            <a:r>
              <a:rPr lang="en-US" sz="3200" dirty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8653321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2"/>
          <p:cNvSpPr/>
          <p:nvPr/>
        </p:nvSpPr>
        <p:spPr>
          <a:xfrm>
            <a:off x="1785258" y="463808"/>
            <a:ext cx="10055644" cy="80940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800" b="1" cap="all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Нормативно-правовая основа</a:t>
            </a:r>
            <a:endParaRPr lang="ru-RU" sz="24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" y="0"/>
            <a:ext cx="1492991" cy="161837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76446" y="1618379"/>
            <a:ext cx="10048753" cy="9512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Указ Президента Российской Федерации от 7 мая 2018 года № 204 «О национальных целях и стратегических задачах развития Российской Федерации на период до 2024 года»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76446" y="3117897"/>
            <a:ext cx="10048753" cy="8397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Федеральный проект «Современная школа» национального проекта «Образование»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76446" y="4505974"/>
            <a:ext cx="10048753" cy="10892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Приказ </a:t>
            </a:r>
            <a:r>
              <a:rPr lang="ru-RU" sz="1600" b="1" dirty="0" err="1">
                <a:solidFill>
                  <a:schemeClr val="tx1"/>
                </a:solidFill>
              </a:rPr>
              <a:t>Рособрнадзора</a:t>
            </a:r>
            <a:r>
              <a:rPr lang="ru-RU" sz="1600" b="1" dirty="0">
                <a:solidFill>
                  <a:schemeClr val="tx1"/>
                </a:solidFill>
              </a:rPr>
              <a:t> № 590, </a:t>
            </a:r>
            <a:r>
              <a:rPr lang="ru-RU" sz="1600" b="1" dirty="0" err="1">
                <a:solidFill>
                  <a:schemeClr val="tx1"/>
                </a:solidFill>
              </a:rPr>
              <a:t>Минпросвещения</a:t>
            </a:r>
            <a:r>
              <a:rPr lang="ru-RU" sz="1600" b="1" dirty="0">
                <a:solidFill>
                  <a:schemeClr val="tx1"/>
                </a:solidFill>
              </a:rPr>
              <a:t> России № 219 от 6 мая 2019 года «Об утверждении Методологии и критериев оценки качества общего образования в общеобразовательных организациях на основе практики международных исследований качества подготовки обучающихся»</a:t>
            </a:r>
          </a:p>
        </p:txBody>
      </p:sp>
    </p:spTree>
    <p:extLst>
      <p:ext uri="{BB962C8B-B14F-4D97-AF65-F5344CB8AC3E}">
        <p14:creationId xmlns:p14="http://schemas.microsoft.com/office/powerpoint/2010/main" val="159848956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2"/>
          <p:cNvSpPr/>
          <p:nvPr/>
        </p:nvSpPr>
        <p:spPr>
          <a:xfrm>
            <a:off x="2500132" y="463808"/>
            <a:ext cx="9340769" cy="80940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800" b="1" cap="all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Методология и её задачи</a:t>
            </a:r>
          </a:p>
          <a:p>
            <a:pPr>
              <a:spcAft>
                <a:spcPts val="1200"/>
              </a:spcAft>
            </a:pPr>
            <a:endParaRPr lang="ru-RU" sz="24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" y="0"/>
            <a:ext cx="1492991" cy="161837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00132" y="1273215"/>
            <a:ext cx="9340769" cy="729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Совершенствование и модернизация ФГОС и ПООП начального, основного и среднего общего образования на основе анализа результатов различных процедур оценки качества образования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500132" y="2177970"/>
            <a:ext cx="9340769" cy="7292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Развитие и совершенствование механизмов и процедур оценки качества подготовки обучающихся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</a:rPr>
              <a:t>с учётом современных вызовов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500132" y="3082725"/>
            <a:ext cx="9340769" cy="729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Развитие различных форм оценки системы образования с точки зрения её направленности на индивидуальное развитие обучающихся и повышение конкурентоспособности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500132" y="3987480"/>
            <a:ext cx="9340769" cy="7292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Развитие механизмов управления качеством образования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500132" y="4892235"/>
            <a:ext cx="9340769" cy="729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Повышение заинтересованности всех участников образовательных отношений в совершенствовании образовательной деятельности и улучшении результатов</a:t>
            </a:r>
          </a:p>
        </p:txBody>
      </p:sp>
      <p:cxnSp>
        <p:nvCxnSpPr>
          <p:cNvPr id="22" name="Соединительная линия уступом 21"/>
          <p:cNvCxnSpPr>
            <a:stCxn id="3" idx="1"/>
            <a:endCxn id="21" idx="1"/>
          </p:cNvCxnSpPr>
          <p:nvPr/>
        </p:nvCxnSpPr>
        <p:spPr>
          <a:xfrm rot="10800000" flipV="1">
            <a:off x="2500132" y="1637818"/>
            <a:ext cx="12700" cy="3619020"/>
          </a:xfrm>
          <a:prstGeom prst="bentConnector3">
            <a:avLst>
              <a:gd name="adj1" fmla="val 180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Соединительная линия уступом 23"/>
          <p:cNvCxnSpPr>
            <a:stCxn id="3" idx="1"/>
            <a:endCxn id="18" idx="1"/>
          </p:cNvCxnSpPr>
          <p:nvPr/>
        </p:nvCxnSpPr>
        <p:spPr>
          <a:xfrm rot="10800000" flipV="1">
            <a:off x="2500132" y="1637817"/>
            <a:ext cx="12700" cy="904755"/>
          </a:xfrm>
          <a:prstGeom prst="bentConnector3">
            <a:avLst>
              <a:gd name="adj1" fmla="val 180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Соединительная линия уступом 25"/>
          <p:cNvCxnSpPr>
            <a:stCxn id="3" idx="1"/>
            <a:endCxn id="19" idx="1"/>
          </p:cNvCxnSpPr>
          <p:nvPr/>
        </p:nvCxnSpPr>
        <p:spPr>
          <a:xfrm rot="10800000" flipV="1">
            <a:off x="2500132" y="1637818"/>
            <a:ext cx="12700" cy="1809510"/>
          </a:xfrm>
          <a:prstGeom prst="bentConnector3">
            <a:avLst>
              <a:gd name="adj1" fmla="val 180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Соединительная линия уступом 27"/>
          <p:cNvCxnSpPr>
            <a:endCxn id="20" idx="1"/>
          </p:cNvCxnSpPr>
          <p:nvPr/>
        </p:nvCxnSpPr>
        <p:spPr>
          <a:xfrm rot="16200000" flipH="1">
            <a:off x="1932971" y="3784921"/>
            <a:ext cx="925977" cy="208345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889406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2"/>
          <p:cNvSpPr/>
          <p:nvPr/>
        </p:nvSpPr>
        <p:spPr>
          <a:xfrm>
            <a:off x="1785258" y="463808"/>
            <a:ext cx="10055644" cy="80940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800" b="1" cap="all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Основные принципы разработки методологии</a:t>
            </a:r>
            <a:endParaRPr lang="ru-RU" sz="24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" y="0"/>
            <a:ext cx="1492991" cy="1618379"/>
          </a:xfrm>
          <a:prstGeom prst="rect">
            <a:avLst/>
          </a:prstGeom>
        </p:spPr>
      </p:pic>
      <p:sp>
        <p:nvSpPr>
          <p:cNvPr id="7" name="Овал 6"/>
          <p:cNvSpPr/>
          <p:nvPr/>
        </p:nvSpPr>
        <p:spPr>
          <a:xfrm>
            <a:off x="1799727" y="1618379"/>
            <a:ext cx="551589" cy="502955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" name="Овал 7"/>
          <p:cNvSpPr/>
          <p:nvPr/>
        </p:nvSpPr>
        <p:spPr>
          <a:xfrm>
            <a:off x="1799726" y="2256374"/>
            <a:ext cx="551589" cy="502955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" name="Овал 8"/>
          <p:cNvSpPr/>
          <p:nvPr/>
        </p:nvSpPr>
        <p:spPr>
          <a:xfrm>
            <a:off x="1799725" y="2892817"/>
            <a:ext cx="551589" cy="502955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1" name="Овал 10"/>
          <p:cNvSpPr/>
          <p:nvPr/>
        </p:nvSpPr>
        <p:spPr>
          <a:xfrm>
            <a:off x="1785258" y="3529260"/>
            <a:ext cx="551589" cy="502955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2" name="Овал 11"/>
          <p:cNvSpPr/>
          <p:nvPr/>
        </p:nvSpPr>
        <p:spPr>
          <a:xfrm>
            <a:off x="1799724" y="4165703"/>
            <a:ext cx="551589" cy="502955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6" name="Овал 15"/>
          <p:cNvSpPr/>
          <p:nvPr/>
        </p:nvSpPr>
        <p:spPr>
          <a:xfrm>
            <a:off x="1803304" y="4802146"/>
            <a:ext cx="551589" cy="502955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7" name="Овал 16"/>
          <p:cNvSpPr/>
          <p:nvPr/>
        </p:nvSpPr>
        <p:spPr>
          <a:xfrm>
            <a:off x="1817770" y="5438589"/>
            <a:ext cx="551589" cy="502955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69359" y="1685190"/>
            <a:ext cx="62485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ru-RU" sz="2000" b="1" dirty="0">
                <a:cs typeface="Arial" charset="0"/>
              </a:rPr>
              <a:t>Ориентация на потребности и интересы обучающихся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369359" y="2174109"/>
            <a:ext cx="89953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ru-RU" sz="2000" b="1" dirty="0">
                <a:cs typeface="Arial" charset="0"/>
              </a:rPr>
              <a:t>Повышение мотивации участников образовательных отношений и органов исполнительной власти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369359" y="2955792"/>
            <a:ext cx="25290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ru-RU" sz="2000" b="1" dirty="0">
                <a:cs typeface="Arial" charset="0"/>
              </a:rPr>
              <a:t>Ориентация на ФГОС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416629" y="3564206"/>
            <a:ext cx="87929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ru-RU" sz="2000" b="1" dirty="0">
                <a:cs typeface="Arial" charset="0"/>
              </a:rPr>
              <a:t>Учет имеющегося российского опыта в сфере оценки качества образования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416628" y="4143685"/>
            <a:ext cx="94242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cs typeface="Arial" charset="0"/>
              </a:rPr>
              <a:t>Развитие современных инструментов оценки качества образования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416628" y="4753645"/>
            <a:ext cx="82005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ru-RU" sz="2000" b="1" dirty="0">
                <a:cs typeface="Arial" charset="0"/>
              </a:rPr>
              <a:t>Учет приоритетных направлений развития экономики на федеральном и региональном уровнях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416627" y="5505801"/>
            <a:ext cx="64260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ru-RU" sz="2000" b="1" dirty="0">
                <a:cs typeface="Arial" charset="0"/>
              </a:rPr>
              <a:t>Учет реальной проблематики российского образования</a:t>
            </a:r>
          </a:p>
        </p:txBody>
      </p:sp>
      <p:sp>
        <p:nvSpPr>
          <p:cNvPr id="24" name="Овал 23"/>
          <p:cNvSpPr/>
          <p:nvPr/>
        </p:nvSpPr>
        <p:spPr>
          <a:xfrm>
            <a:off x="1817770" y="6074956"/>
            <a:ext cx="551589" cy="502955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416628" y="5985808"/>
            <a:ext cx="94242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ru-RU" sz="2000" b="1" dirty="0">
                <a:cs typeface="Arial" charset="0"/>
              </a:rPr>
              <a:t>Ориентация на развитие российских механизмов управления качеством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65862367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82501" y="1618379"/>
            <a:ext cx="10058400" cy="7292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Оценка культуры самооценки образовательных организаций, внедрение технологий                          формирующего оценивания как способа продвижения к поставленным целям обучения с учётом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</a:rPr>
              <a:t>целей и особенностей участников образовательных отношений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782501" y="3427889"/>
            <a:ext cx="10058400" cy="7292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   Оценка степени соответствия образовательной деятельности требованиям ФГОС к условиям реализации образовательной деятельности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782501" y="5237399"/>
            <a:ext cx="10058400" cy="7292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Оценка степени соответствия образовательной деятельности потребностям обучающихся, потребностям организаций среднего и высшего профессионального образования, предприятий и учреждений, потенциальными будущими работниками которых являются обучающиеся в ОО</a:t>
            </a:r>
          </a:p>
        </p:txBody>
      </p:sp>
      <p:sp>
        <p:nvSpPr>
          <p:cNvPr id="4" name="Овал 3"/>
          <p:cNvSpPr/>
          <p:nvPr/>
        </p:nvSpPr>
        <p:spPr>
          <a:xfrm>
            <a:off x="1400536" y="1606803"/>
            <a:ext cx="792866" cy="758141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" name="CustomShape 2"/>
          <p:cNvSpPr/>
          <p:nvPr/>
        </p:nvSpPr>
        <p:spPr>
          <a:xfrm>
            <a:off x="2500132" y="463808"/>
            <a:ext cx="9340769" cy="80940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800" b="1" cap="all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Направления оценки качества образования в рамках методологии</a:t>
            </a:r>
          </a:p>
          <a:p>
            <a:pPr>
              <a:spcAft>
                <a:spcPts val="1200"/>
              </a:spcAft>
            </a:pPr>
            <a:endParaRPr lang="ru-RU" sz="24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" y="0"/>
            <a:ext cx="1492991" cy="1618379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1782501" y="2523134"/>
            <a:ext cx="10058400" cy="7292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Оценка степени соответствия подготовки обучающихся требованиям ФГОС к результатам освоения образовательных программ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782501" y="4332644"/>
            <a:ext cx="10058400" cy="7292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Оценка степени соответствия подготовки обучающихся их потребностям, потребностям предприятий  учреждений</a:t>
            </a:r>
          </a:p>
        </p:txBody>
      </p:sp>
      <p:sp>
        <p:nvSpPr>
          <p:cNvPr id="15" name="Овал 14"/>
          <p:cNvSpPr/>
          <p:nvPr/>
        </p:nvSpPr>
        <p:spPr>
          <a:xfrm>
            <a:off x="1386068" y="2517346"/>
            <a:ext cx="792866" cy="758141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6" name="Овал 15"/>
          <p:cNvSpPr/>
          <p:nvPr/>
        </p:nvSpPr>
        <p:spPr>
          <a:xfrm>
            <a:off x="1386068" y="3410529"/>
            <a:ext cx="792866" cy="758141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7" name="Овал 16"/>
          <p:cNvSpPr/>
          <p:nvPr/>
        </p:nvSpPr>
        <p:spPr>
          <a:xfrm>
            <a:off x="1386068" y="4303563"/>
            <a:ext cx="792866" cy="758141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3" name="Овал 22"/>
          <p:cNvSpPr/>
          <p:nvPr/>
        </p:nvSpPr>
        <p:spPr>
          <a:xfrm>
            <a:off x="1386068" y="5222930"/>
            <a:ext cx="792866" cy="758141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83540287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2"/>
          <p:cNvSpPr/>
          <p:nvPr/>
        </p:nvSpPr>
        <p:spPr>
          <a:xfrm>
            <a:off x="2500132" y="463808"/>
            <a:ext cx="9340769" cy="80940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800" b="1" cap="all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Ориентация на международные сопоставительные исследования</a:t>
            </a:r>
            <a:endParaRPr lang="ru-RU" sz="24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" y="0"/>
            <a:ext cx="1492991" cy="1618379"/>
          </a:xfrm>
          <a:prstGeom prst="rect">
            <a:avLst/>
          </a:prstGeom>
        </p:spPr>
      </p:pic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1774371" y="1746249"/>
            <a:ext cx="10066530" cy="4124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243834" tIns="121917" rIns="243834" bIns="121917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" sz="2800" b="1" dirty="0"/>
              <a:t>PIRLS</a:t>
            </a:r>
            <a:r>
              <a:rPr lang="en" sz="2800" dirty="0"/>
              <a:t> (Progress in International Reading Literacy Study) - </a:t>
            </a:r>
            <a:r>
              <a:rPr lang="ru-RU" sz="2800" dirty="0"/>
              <a:t>международное исследование качества чтения и понимания текста. </a:t>
            </a:r>
          </a:p>
          <a:p>
            <a:pPr marL="514350" indent="-514350">
              <a:buFont typeface="+mj-lt"/>
              <a:buAutoNum type="arabicPeriod"/>
            </a:pPr>
            <a:r>
              <a:rPr lang="en" sz="2800" b="1" dirty="0"/>
              <a:t>TIMSS</a:t>
            </a:r>
            <a:r>
              <a:rPr lang="en" sz="2800" dirty="0"/>
              <a:t> (Trends in Mathematics and Science Study) – </a:t>
            </a:r>
            <a:r>
              <a:rPr lang="ru-RU" sz="2800" dirty="0"/>
              <a:t>международное исследование по оценке качества математического и естественно-научного образования. </a:t>
            </a:r>
            <a:endParaRPr lang="ru-RU" sz="3600" dirty="0"/>
          </a:p>
          <a:p>
            <a:pPr marL="514350" indent="-514350">
              <a:buFont typeface="+mj-lt"/>
              <a:buAutoNum type="arabicPeriod"/>
            </a:pPr>
            <a:r>
              <a:rPr lang="ru-RU" sz="2800" dirty="0"/>
              <a:t>Международная программа по оценке образовательных достижений учащихся </a:t>
            </a:r>
            <a:r>
              <a:rPr lang="en" sz="2800" b="1" dirty="0"/>
              <a:t>PISA</a:t>
            </a:r>
            <a:r>
              <a:rPr lang="en" sz="2800" dirty="0"/>
              <a:t> (</a:t>
            </a:r>
            <a:r>
              <a:rPr lang="en" sz="2800" dirty="0" err="1"/>
              <a:t>Programme</a:t>
            </a:r>
            <a:r>
              <a:rPr lang="en" sz="2800" dirty="0"/>
              <a:t> for International Student Assessment) </a:t>
            </a:r>
            <a:endParaRPr lang="en" sz="3600" dirty="0"/>
          </a:p>
        </p:txBody>
      </p:sp>
    </p:spTree>
    <p:extLst>
      <p:ext uri="{BB962C8B-B14F-4D97-AF65-F5344CB8AC3E}">
        <p14:creationId xmlns:p14="http://schemas.microsoft.com/office/powerpoint/2010/main" val="359130213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2"/>
          <p:cNvSpPr/>
          <p:nvPr/>
        </p:nvSpPr>
        <p:spPr>
          <a:xfrm>
            <a:off x="2500132" y="463808"/>
            <a:ext cx="9340769" cy="80940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800" b="1" cap="all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Участие субъекта </a:t>
            </a:r>
            <a:r>
              <a:rPr lang="ru-RU" sz="2800" b="1" cap="all" dirty="0" err="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рф</a:t>
            </a:r>
            <a:r>
              <a:rPr lang="ru-RU" sz="2800" b="1" cap="all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в оценочных процедурах в рамках методологии с 2019 г. По 2024 г.</a:t>
            </a:r>
          </a:p>
          <a:p>
            <a:pPr>
              <a:spcAft>
                <a:spcPts val="1200"/>
              </a:spcAft>
            </a:pPr>
            <a:endParaRPr lang="ru-RU" sz="24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" y="0"/>
            <a:ext cx="1492991" cy="1618379"/>
          </a:xfrm>
          <a:prstGeom prst="rect">
            <a:avLst/>
          </a:prstGeom>
        </p:spPr>
      </p:pic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1774371" y="1746249"/>
            <a:ext cx="10066530" cy="45858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243834" tIns="121917" rIns="243834" bIns="121917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Aft>
                <a:spcPts val="1200"/>
              </a:spcAft>
              <a:buFontTx/>
              <a:buAutoNum type="arabicPeriod"/>
              <a:defRPr/>
            </a:pPr>
            <a:r>
              <a:rPr lang="ru-RU" sz="2800" dirty="0"/>
              <a:t>Участие в </a:t>
            </a:r>
            <a:r>
              <a:rPr lang="ru-RU" sz="2800" b="1" dirty="0"/>
              <a:t>региональной</a:t>
            </a:r>
            <a:r>
              <a:rPr lang="ru-RU" sz="2800" dirty="0"/>
              <a:t> оценке по модели PISA – 1 раз в период с 2019 по 2024 год, репрезентативная по региону выборка от 75 до 150 ОО</a:t>
            </a:r>
          </a:p>
          <a:p>
            <a:pPr marL="342900" indent="-342900" algn="just">
              <a:spcAft>
                <a:spcPts val="1200"/>
              </a:spcAft>
              <a:buFontTx/>
              <a:buAutoNum type="arabicPeriod"/>
              <a:defRPr/>
            </a:pPr>
            <a:r>
              <a:rPr lang="ru-RU" sz="2800" dirty="0"/>
              <a:t>Участие в </a:t>
            </a:r>
            <a:r>
              <a:rPr lang="ru-RU" sz="2800" b="1" dirty="0"/>
              <a:t>общероссийской</a:t>
            </a:r>
            <a:r>
              <a:rPr lang="ru-RU" sz="2800" dirty="0"/>
              <a:t> выборке оценки по модели PISA</a:t>
            </a:r>
          </a:p>
          <a:p>
            <a:pPr marL="342900" indent="-342900" algn="just">
              <a:spcAft>
                <a:spcPts val="1200"/>
              </a:spcAft>
              <a:buFontTx/>
              <a:buAutoNum type="arabicPeriod"/>
              <a:defRPr/>
            </a:pPr>
            <a:r>
              <a:rPr lang="ru-RU" sz="2800" dirty="0"/>
              <a:t>Участие в основном исследовании PISA или в исследованиях PIRLS, TIMSS в рамках общероссийской выборки в годы их  проведения</a:t>
            </a:r>
          </a:p>
          <a:p>
            <a:pPr marL="342900" indent="-342900" algn="just">
              <a:spcAft>
                <a:spcPts val="1200"/>
              </a:spcAft>
              <a:buFontTx/>
              <a:buAutoNum type="arabicPeriod"/>
              <a:defRPr/>
            </a:pPr>
            <a:r>
              <a:rPr lang="ru-RU" sz="2800" dirty="0"/>
              <a:t>Участие в комплексном анализе данных по оценке качества образования – ежегодно</a:t>
            </a:r>
          </a:p>
        </p:txBody>
      </p:sp>
    </p:spTree>
    <p:extLst>
      <p:ext uri="{BB962C8B-B14F-4D97-AF65-F5344CB8AC3E}">
        <p14:creationId xmlns:p14="http://schemas.microsoft.com/office/powerpoint/2010/main" val="393910204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2"/>
          <p:cNvSpPr/>
          <p:nvPr/>
        </p:nvSpPr>
        <p:spPr>
          <a:xfrm>
            <a:off x="2500132" y="463808"/>
            <a:ext cx="9340769" cy="80940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800" b="1" cap="all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Региональная оценка по модели </a:t>
            </a:r>
            <a:r>
              <a:rPr lang="en-US" sz="2800" b="1" cap="all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PISA</a:t>
            </a:r>
            <a:endParaRPr lang="ru-RU" sz="2800" b="1" cap="all" dirty="0">
              <a:solidFill>
                <a:srgbClr val="0070C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spcAft>
                <a:spcPts val="1200"/>
              </a:spcAft>
            </a:pPr>
            <a:endParaRPr lang="ru-RU" sz="24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" y="0"/>
            <a:ext cx="1492991" cy="1618379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3951514" y="1263846"/>
            <a:ext cx="7889387" cy="52141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Проводится ежегодно с 2019 по 2024 год в 14-15 субъектах РФ</a:t>
            </a:r>
          </a:p>
        </p:txBody>
      </p:sp>
      <p:sp>
        <p:nvSpPr>
          <p:cNvPr id="4" name="Нашивка 3"/>
          <p:cNvSpPr/>
          <p:nvPr/>
        </p:nvSpPr>
        <p:spPr>
          <a:xfrm>
            <a:off x="1800785" y="1273216"/>
            <a:ext cx="2041872" cy="512928"/>
          </a:xfrm>
          <a:prstGeom prst="chevron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Идея проекта: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51514" y="1971417"/>
            <a:ext cx="7889387" cy="80444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Репрезентативная по субъекту. От 75 до 150 образовательных организаций общего образования и среднего профессионального образования в каждом из субъектов. В выборку не включаются ОО, участвующие в общероссийской оценке по модели </a:t>
            </a:r>
            <a:r>
              <a:rPr lang="en-US" sz="1600" b="1" dirty="0">
                <a:solidFill>
                  <a:schemeClr val="tx1"/>
                </a:solidFill>
              </a:rPr>
              <a:t>PISA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1800785" y="1980786"/>
            <a:ext cx="2041872" cy="791351"/>
          </a:xfrm>
          <a:prstGeom prst="chevro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Выборка:</a:t>
            </a:r>
          </a:p>
        </p:txBody>
      </p:sp>
      <p:sp>
        <p:nvSpPr>
          <p:cNvPr id="7" name="Овал 6"/>
          <p:cNvSpPr/>
          <p:nvPr/>
        </p:nvSpPr>
        <p:spPr>
          <a:xfrm>
            <a:off x="3951514" y="3027879"/>
            <a:ext cx="206829" cy="20682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332514" y="2962016"/>
            <a:ext cx="75083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проводится на компьютерах;</a:t>
            </a:r>
          </a:p>
        </p:txBody>
      </p:sp>
      <p:sp>
        <p:nvSpPr>
          <p:cNvPr id="14" name="Овал 13"/>
          <p:cNvSpPr/>
          <p:nvPr/>
        </p:nvSpPr>
        <p:spPr>
          <a:xfrm>
            <a:off x="3951514" y="3550940"/>
            <a:ext cx="206829" cy="20682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332514" y="3485077"/>
            <a:ext cx="75083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принимают участие обучающиеся, чей возраст на момент тестирования составляет от 15 лет 3 месяцев до 16 лет 2 месяцев (начиная с 7-го класса);</a:t>
            </a:r>
          </a:p>
        </p:txBody>
      </p:sp>
      <p:sp>
        <p:nvSpPr>
          <p:cNvPr id="17" name="Овал 16"/>
          <p:cNvSpPr/>
          <p:nvPr/>
        </p:nvSpPr>
        <p:spPr>
          <a:xfrm>
            <a:off x="3951514" y="4150945"/>
            <a:ext cx="206829" cy="20682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332514" y="4085082"/>
            <a:ext cx="75083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во время проведения в аудитории присутствуют не менее 2 наблюдателей;</a:t>
            </a:r>
          </a:p>
        </p:txBody>
      </p:sp>
      <p:sp>
        <p:nvSpPr>
          <p:cNvPr id="19" name="Овал 18"/>
          <p:cNvSpPr/>
          <p:nvPr/>
        </p:nvSpPr>
        <p:spPr>
          <a:xfrm>
            <a:off x="3951514" y="5558605"/>
            <a:ext cx="206829" cy="20682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4332514" y="5492742"/>
            <a:ext cx="75083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при проведении осуществляется сбор данных, на основании которого проводится анализ выявления факторов, обуславливающих получение более высоких результатов оценки</a:t>
            </a:r>
          </a:p>
        </p:txBody>
      </p:sp>
      <p:sp>
        <p:nvSpPr>
          <p:cNvPr id="21" name="Овал 20"/>
          <p:cNvSpPr/>
          <p:nvPr/>
        </p:nvSpPr>
        <p:spPr>
          <a:xfrm>
            <a:off x="3951514" y="4620165"/>
            <a:ext cx="206829" cy="20682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4332514" y="4554302"/>
            <a:ext cx="75083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задания оцениваются российскими экспертами;</a:t>
            </a:r>
          </a:p>
        </p:txBody>
      </p:sp>
      <p:sp>
        <p:nvSpPr>
          <p:cNvPr id="23" name="Овал 22"/>
          <p:cNvSpPr/>
          <p:nvPr/>
        </p:nvSpPr>
        <p:spPr>
          <a:xfrm>
            <a:off x="3951514" y="5089385"/>
            <a:ext cx="206829" cy="20682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332514" y="5023522"/>
            <a:ext cx="75083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организаторы и эксперты проходят отбор и обучение;</a:t>
            </a:r>
          </a:p>
        </p:txBody>
      </p:sp>
    </p:spTree>
    <p:extLst>
      <p:ext uri="{BB962C8B-B14F-4D97-AF65-F5344CB8AC3E}">
        <p14:creationId xmlns:p14="http://schemas.microsoft.com/office/powerpoint/2010/main" val="300235009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2"/>
          <p:cNvSpPr/>
          <p:nvPr/>
        </p:nvSpPr>
        <p:spPr>
          <a:xfrm>
            <a:off x="2500132" y="463808"/>
            <a:ext cx="9340769" cy="80940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800" b="1" cap="all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Общероссийская оценка по модели </a:t>
            </a:r>
            <a:r>
              <a:rPr lang="en-US" sz="2800" b="1" cap="all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PISA</a:t>
            </a:r>
            <a:endParaRPr lang="ru-RU" sz="2800" b="1" cap="all" dirty="0">
              <a:solidFill>
                <a:srgbClr val="0070C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spcAft>
                <a:spcPts val="1200"/>
              </a:spcAft>
            </a:pPr>
            <a:endParaRPr lang="ru-RU" sz="24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" y="0"/>
            <a:ext cx="1492991" cy="1618379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3951514" y="1263846"/>
            <a:ext cx="7889387" cy="52141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Применение измерительных материалов и шкал оценивания </a:t>
            </a:r>
            <a:r>
              <a:rPr lang="en-US" sz="1600" b="1" dirty="0">
                <a:solidFill>
                  <a:schemeClr val="tx1"/>
                </a:solidFill>
              </a:rPr>
              <a:t>PISA </a:t>
            </a:r>
            <a:r>
              <a:rPr lang="ru-RU" sz="1600" b="1" dirty="0">
                <a:solidFill>
                  <a:schemeClr val="tx1"/>
                </a:solidFill>
              </a:rPr>
              <a:t>для оценки отдельных школ или групп школ</a:t>
            </a:r>
          </a:p>
        </p:txBody>
      </p:sp>
      <p:sp>
        <p:nvSpPr>
          <p:cNvPr id="4" name="Нашивка 3"/>
          <p:cNvSpPr/>
          <p:nvPr/>
        </p:nvSpPr>
        <p:spPr>
          <a:xfrm>
            <a:off x="1800785" y="1273216"/>
            <a:ext cx="2041872" cy="512928"/>
          </a:xfrm>
          <a:prstGeom prst="chevron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Идея проекта: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51514" y="1971417"/>
            <a:ext cx="7889387" cy="52141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Не менее 200 образовательных организаций общего образования и среднего профессионального образования не менее чем из 40 субъектов РФ</a:t>
            </a:r>
          </a:p>
        </p:txBody>
      </p:sp>
      <p:sp>
        <p:nvSpPr>
          <p:cNvPr id="11" name="Нашивка 10"/>
          <p:cNvSpPr/>
          <p:nvPr/>
        </p:nvSpPr>
        <p:spPr>
          <a:xfrm>
            <a:off x="1800785" y="1980787"/>
            <a:ext cx="2041872" cy="512928"/>
          </a:xfrm>
          <a:prstGeom prst="chevro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Выборка:</a:t>
            </a:r>
          </a:p>
        </p:txBody>
      </p:sp>
      <p:sp>
        <p:nvSpPr>
          <p:cNvPr id="7" name="Овал 6"/>
          <p:cNvSpPr/>
          <p:nvPr/>
        </p:nvSpPr>
        <p:spPr>
          <a:xfrm>
            <a:off x="3951514" y="3385457"/>
            <a:ext cx="206829" cy="20682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332514" y="3319594"/>
            <a:ext cx="75083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проводится на компьютерах;</a:t>
            </a:r>
          </a:p>
        </p:txBody>
      </p:sp>
      <p:sp>
        <p:nvSpPr>
          <p:cNvPr id="14" name="Овал 13"/>
          <p:cNvSpPr/>
          <p:nvPr/>
        </p:nvSpPr>
        <p:spPr>
          <a:xfrm>
            <a:off x="3951514" y="3908518"/>
            <a:ext cx="206829" cy="20682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332514" y="3842655"/>
            <a:ext cx="75083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принимают участие обучающиеся, чей возраст на момент тестирования составляет от 15 лет 3 месяцев до 16 лет 2 месяцев (начиная с 7-го класса);</a:t>
            </a:r>
          </a:p>
        </p:txBody>
      </p:sp>
      <p:sp>
        <p:nvSpPr>
          <p:cNvPr id="17" name="Овал 16"/>
          <p:cNvSpPr/>
          <p:nvPr/>
        </p:nvSpPr>
        <p:spPr>
          <a:xfrm>
            <a:off x="3951514" y="4508523"/>
            <a:ext cx="206829" cy="20682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332514" y="4442660"/>
            <a:ext cx="75083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во время проведения в аудитории присутствуют не менее 2 наблюдателей;</a:t>
            </a:r>
          </a:p>
        </p:txBody>
      </p:sp>
      <p:sp>
        <p:nvSpPr>
          <p:cNvPr id="19" name="Овал 18"/>
          <p:cNvSpPr/>
          <p:nvPr/>
        </p:nvSpPr>
        <p:spPr>
          <a:xfrm>
            <a:off x="3951514" y="5005114"/>
            <a:ext cx="206829" cy="20682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4332514" y="4939251"/>
            <a:ext cx="75083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при проведении осуществляется сбор данных, на основании которого проводится анализ, целями которого является установление качества реализации ФГОС и выявление факторов, обуславливающих получение более высоких результатов оценки</a:t>
            </a:r>
          </a:p>
        </p:txBody>
      </p:sp>
    </p:spTree>
    <p:extLst>
      <p:ext uri="{BB962C8B-B14F-4D97-AF65-F5344CB8AC3E}">
        <p14:creationId xmlns:p14="http://schemas.microsoft.com/office/powerpoint/2010/main" val="128496086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10324</TotalTime>
  <Words>1063</Words>
  <Application>Microsoft Office PowerPoint</Application>
  <PresentationFormat>Широкоэкранный</PresentationFormat>
  <Paragraphs>102</Paragraphs>
  <Slides>15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DejaVu Sans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Умная Москва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Нефтехимия – очевидное и невероятное</dc:title>
  <dc:creator>Михаил</dc:creator>
  <cp:lastModifiedBy>Борисова Екатерина Юрьевна</cp:lastModifiedBy>
  <cp:revision>623</cp:revision>
  <cp:lastPrinted>2019-09-26T09:24:21Z</cp:lastPrinted>
  <dcterms:created xsi:type="dcterms:W3CDTF">2016-12-17T10:03:25Z</dcterms:created>
  <dcterms:modified xsi:type="dcterms:W3CDTF">2020-09-28T05:52:52Z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Умная Москва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1</vt:i4>
  </property>
  <property fmtid="{D5CDD505-2E9C-101B-9397-08002B2CF9AE}" pid="8" name="Notes">
    <vt:i4>62</vt:i4>
  </property>
  <property fmtid="{D5CDD505-2E9C-101B-9397-08002B2CF9AE}" pid="9" name="PresentationFormat">
    <vt:lpwstr>Экран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62</vt:i4>
  </property>
</Properties>
</file>